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B39523A-7D11-4F3F-B858-E09BB3D4B9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D0CD3-C2EF-411E-8575-B46A6AD05E66}" type="slidenum">
              <a:rPr lang="en-US"/>
              <a:pPr/>
              <a:t>1</a:t>
            </a:fld>
            <a:endParaRPr lang="en-US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81D10-8EF8-4D66-BA04-CDD3BD0A21FE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C5129-3891-4E27-9BE3-295168D36332}" type="slidenum">
              <a:rPr lang="en-US"/>
              <a:pPr/>
              <a:t>11</a:t>
            </a:fld>
            <a:endParaRPr lang="en-US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63843F-8542-4A7C-8B47-6BF2805A3E57}" type="slidenum">
              <a:rPr lang="en-US"/>
              <a:pPr/>
              <a:t>12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9B496-8918-461D-956D-3237F0BC2A70}" type="slidenum">
              <a:rPr lang="en-US"/>
              <a:pPr/>
              <a:t>13</a:t>
            </a:fld>
            <a:endParaRPr lang="en-US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65BC-171B-4620-9787-14F7D13B043D}" type="slidenum">
              <a:rPr lang="en-US"/>
              <a:pPr/>
              <a:t>14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2BF0C-C1AA-44D8-941A-58A57F33E7C8}" type="slidenum">
              <a:rPr lang="en-US"/>
              <a:pPr/>
              <a:t>15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B90DD-616C-4C17-BE90-84662F4195AE}" type="slidenum">
              <a:rPr lang="en-US"/>
              <a:pPr/>
              <a:t>16</a:t>
            </a:fld>
            <a:endParaRPr lang="en-US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7DE5A-4CC1-46C2-9C99-735759A926B6}" type="slidenum">
              <a:rPr lang="en-US"/>
              <a:pPr/>
              <a:t>17</a:t>
            </a:fld>
            <a:endParaRPr lang="en-US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1D1CD-2EA3-47D4-BE7C-E6F397C737EF}" type="slidenum">
              <a:rPr lang="en-US"/>
              <a:pPr/>
              <a:t>18</a:t>
            </a:fld>
            <a:endParaRPr lang="en-US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CC762-1817-4D9C-9706-8D6698ED5BA7}" type="slidenum">
              <a:rPr lang="en-US"/>
              <a:pPr/>
              <a:t>2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CC083-F74E-4E70-BD20-E5C83A705D9F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72EE2-530A-46DF-9460-F1E3912526A9}" type="slidenum">
              <a:rPr lang="en-US"/>
              <a:pPr/>
              <a:t>4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D5665-C247-4AB3-8DA1-1A93A42FF059}" type="slidenum">
              <a:rPr lang="en-US"/>
              <a:pPr/>
              <a:t>5</a:t>
            </a:fld>
            <a:endParaRPr lang="en-US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14103-7B0A-4CA5-9981-FA695C457B2B}" type="slidenum">
              <a:rPr lang="en-US"/>
              <a:pPr/>
              <a:t>6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F7D4B4-BB1C-4707-8B8A-7BD77AF45109}" type="slidenum">
              <a:rPr lang="en-US"/>
              <a:pPr/>
              <a:t>7</a:t>
            </a:fld>
            <a:endParaRPr 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76C96-5CDB-4732-8574-70691B2C11D4}" type="slidenum">
              <a:rPr lang="en-US"/>
              <a:pPr/>
              <a:t>8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FF7C7-1C75-482C-8B1C-2708968697C8}" type="slidenum">
              <a:rPr lang="en-US"/>
              <a:pPr/>
              <a:t>9</a:t>
            </a:fld>
            <a:endParaRPr lang="en-US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471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4710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711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B43102B6-76FE-40D1-99C5-97C101B3252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711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F66D5-E903-495B-B3A8-008329F7F6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46C72-DE6C-4256-B378-1F75984E0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3608FAB-04DD-4E63-B756-FF1247B2D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E5BF55ED-2578-47B8-97FD-94AF4F56C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0588FCB-0432-45A7-8762-21ACDC7A79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2104F3D2-481B-4113-B36E-B061E63C6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9DC3A26D-A9A5-481B-BD70-229445692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AAD1F486-85A9-49F3-A836-5C2EDBA596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404702D-4364-49D9-B6EF-0C130314E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6758936B-9947-4FF1-875B-695E0EC33F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F11D4-96B1-4CCB-9558-CBF7F56D0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B1E3-D9D5-4BB2-9461-A22033481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913AB-C7EB-446F-8D28-5E6DCDBC0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4AA26-5A57-48F8-BC98-A305B6857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B0FE0-6A3D-4E29-A6F5-2BBDFEE4D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58F1-482C-4884-A264-C57BDAAEE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559C6-3644-48A0-929A-D633AFC25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97019-8A0C-4DA0-97EA-5608D664E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4608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608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8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6086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608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8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8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fld id="{1FFF4A1B-2555-45B2-B140-14874DB6DA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sz="4400"/>
              <a:t>ZDRAVI  STILOVI  ŽIVOTA</a:t>
            </a:r>
            <a:endParaRPr lang="en-US" sz="4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/>
              <a:t>VMS Todić Gordana</a:t>
            </a: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/>
              <a:t>4.OGRANIČITE VREME PROVEDENO PRED TV EKRANOM.</a:t>
            </a:r>
            <a:endParaRPr lang="en-US" sz="320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sz="2000"/>
              <a:t>Šta to podrazumeva?</a:t>
            </a:r>
          </a:p>
          <a:p>
            <a:pPr>
              <a:lnSpc>
                <a:spcPct val="80000"/>
              </a:lnSpc>
            </a:pPr>
            <a:r>
              <a:rPr lang="sr-Latn-CS" sz="2000"/>
              <a:t>To je ukupno vreme koje provedete gledajući TV, video, igrajući video igre i korišćenje kompjutera u druge svrhe.</a:t>
            </a:r>
          </a:p>
          <a:p>
            <a:pPr>
              <a:lnSpc>
                <a:spcPct val="80000"/>
              </a:lnSpc>
            </a:pPr>
            <a:r>
              <a:rPr lang="sr-Latn-CS" sz="2000"/>
              <a:t>Što više vremena provedete u ovoj aktivnosti, manje ćete imati vremena za druge.</a:t>
            </a:r>
          </a:p>
          <a:p>
            <a:pPr>
              <a:lnSpc>
                <a:spcPct val="80000"/>
              </a:lnSpc>
            </a:pPr>
            <a:r>
              <a:rPr lang="sr-Latn-CS" sz="2000"/>
              <a:t>POKUŠAJTE DA NE PROVEDETE VIŠE OD 2 SATA DNEVNO PRED TV EKRANOM!</a:t>
            </a:r>
            <a:endParaRPr lang="en-US" sz="2000"/>
          </a:p>
        </p:txBody>
      </p:sp>
      <p:sp>
        <p:nvSpPr>
          <p:cNvPr id="65543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65545" name="AutoShape 9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5547" name="AutoShape 11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5549" name="AutoShape 13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5550" name="Picture 14" descr="j01953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70563" y="2362200"/>
            <a:ext cx="1749425" cy="1785938"/>
          </a:xfrm>
        </p:spPr>
      </p:pic>
      <p:sp>
        <p:nvSpPr>
          <p:cNvPr id="65552" name="AutoShape 16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5554" name="AutoShape 18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5556" name="AutoShape 20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5558" name="Picture 22" descr="GamerKids_8413362Small-e13385516456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21163"/>
            <a:ext cx="3960812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r-Latn-CS"/>
              <a:t>5. BUDITE AKTIVNI</a:t>
            </a: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67589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67590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67591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67593" name="AutoShape 9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7595" name="Picture 11" descr="sports-vector-pack_327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3816350" cy="1800225"/>
          </a:xfrm>
          <a:prstGeom prst="rect">
            <a:avLst/>
          </a:prstGeom>
          <a:noFill/>
        </p:spPr>
      </p:pic>
      <p:sp>
        <p:nvSpPr>
          <p:cNvPr id="67597" name="AutoShape 13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7599" name="AutoShape 1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7601" name="AutoShape 17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67603" name="AutoShape 19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67605" name="Picture 21" descr="banner_spor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276475"/>
            <a:ext cx="4248150" cy="2089150"/>
          </a:xfrm>
          <a:prstGeom prst="rect">
            <a:avLst/>
          </a:prstGeom>
          <a:noFill/>
        </p:spPr>
      </p:pic>
      <p:pic>
        <p:nvPicPr>
          <p:cNvPr id="67607" name="Picture 23" descr="11640161-sport-silhouettes-collec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149725"/>
            <a:ext cx="3816350" cy="2232025"/>
          </a:xfrm>
          <a:prstGeom prst="rect">
            <a:avLst/>
          </a:prstGeom>
          <a:noFill/>
        </p:spPr>
      </p:pic>
      <p:pic>
        <p:nvPicPr>
          <p:cNvPr id="67609" name="Picture 25" descr="pl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221163"/>
            <a:ext cx="403225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Budite zdravi</a:t>
            </a: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/>
              <a:t>Razgovor sa roditeljima može biti od velikog značaja, ako želite da budete zdravo dete.</a:t>
            </a:r>
          </a:p>
          <a:p>
            <a:r>
              <a:rPr lang="sr-Latn-CS"/>
              <a:t>Roditelji snabdevaju kući hranu i organizuju porodične aktivnosti.</a:t>
            </a:r>
          </a:p>
          <a:p>
            <a:r>
              <a:rPr lang="sr-Latn-CS"/>
              <a:t>Upoznajte roditelje sa ovih 5 koraka i možda ćete ih naučiti nečemu što još ne znaju.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/>
              <a:t>PIRAMIDA ISHRANE</a:t>
            </a:r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6" name="Picture 6" descr="Poster%20piramida%20ishrane%20de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205038"/>
            <a:ext cx="8137525" cy="4652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/>
              <a:t>PIRAMIDA ISHRANE</a:t>
            </a: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400"/>
              <a:t>Piramida ishrane dobar je vizuelan način da se razume kako da se zdravo hranimo.</a:t>
            </a:r>
          </a:p>
          <a:p>
            <a:r>
              <a:rPr lang="sr-Latn-CS" sz="2400"/>
              <a:t>Neophodno je koristiti sve vrste namirnica.</a:t>
            </a:r>
            <a:endParaRPr lang="en-US" sz="2400"/>
          </a:p>
        </p:txBody>
      </p:sp>
      <p:sp>
        <p:nvSpPr>
          <p:cNvPr id="7373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73735" name="Picture 7" descr="piramida-ishr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188" y="2349500"/>
            <a:ext cx="4468812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ŠTA SU TO MASTI?</a:t>
            </a: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sz="2000"/>
              <a:t>Masti su jedna od hranljivih materija u hrani i važan su deo zdrave ishrane.</a:t>
            </a:r>
          </a:p>
          <a:p>
            <a:pPr>
              <a:lnSpc>
                <a:spcPct val="80000"/>
              </a:lnSpc>
            </a:pPr>
            <a:r>
              <a:rPr lang="sr-Latn-CS" sz="2000"/>
              <a:t>Deci su masti posebno potrebne da bi se mozak i nervni sistem pravilno razvijali.</a:t>
            </a:r>
          </a:p>
          <a:p>
            <a:pPr>
              <a:lnSpc>
                <a:spcPct val="80000"/>
              </a:lnSpc>
            </a:pPr>
            <a:r>
              <a:rPr lang="sr-Latn-CS" sz="2000"/>
              <a:t>Masti u hrani deci pomažu da rastu i pravilno se razvijaju.</a:t>
            </a:r>
          </a:p>
          <a:p>
            <a:pPr>
              <a:lnSpc>
                <a:spcPct val="80000"/>
              </a:lnSpc>
            </a:pPr>
            <a:r>
              <a:rPr lang="sr-Latn-CS" sz="2000"/>
              <a:t>Masti nisu neprijatelj, ali ih morate jesti u pravoj količini i biratu pravu vrstu masti.</a:t>
            </a:r>
            <a:endParaRPr lang="en-US" sz="2000"/>
          </a:p>
        </p:txBody>
      </p:sp>
      <p:sp>
        <p:nvSpPr>
          <p:cNvPr id="9421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94215" name="Picture 7" descr="dobre_i_lose_masti_6332057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76475"/>
            <a:ext cx="4427537" cy="396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ŠTA SU TO UGLJENI HIDRATI?</a:t>
            </a:r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75783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75784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400"/>
              <a:t>Ugljene hidrate sadrži većina hrane koju jedemo.</a:t>
            </a:r>
          </a:p>
          <a:p>
            <a:pPr>
              <a:lnSpc>
                <a:spcPct val="90000"/>
              </a:lnSpc>
            </a:pPr>
            <a:r>
              <a:rPr lang="sr-Latn-CS" sz="2400"/>
              <a:t>ZDRAVI ugljeni hidrati se nalaze u žitaricama (hleb, testenine pirinač).</a:t>
            </a:r>
          </a:p>
          <a:p>
            <a:pPr>
              <a:lnSpc>
                <a:spcPct val="90000"/>
              </a:lnSpc>
            </a:pPr>
            <a:r>
              <a:rPr lang="sr-Latn-CS" sz="2400"/>
              <a:t>Tanjir kornfleksa zasiti bolje nego neki slatkiš koji ima isti broj kalorija.</a:t>
            </a:r>
            <a:endParaRPr lang="en-US" sz="2400"/>
          </a:p>
        </p:txBody>
      </p:sp>
      <p:pic>
        <p:nvPicPr>
          <p:cNvPr id="75786" name="Picture 10" descr="umereno%20sa%20ugljenim%20hidrati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3889375" cy="1871663"/>
          </a:xfrm>
          <a:prstGeom prst="rect">
            <a:avLst/>
          </a:prstGeom>
          <a:noFill/>
        </p:spPr>
      </p:pic>
      <p:pic>
        <p:nvPicPr>
          <p:cNvPr id="75788" name="Picture 12" descr="ANd9GcT6k5mx8onneac8Sw-gApDlkRUKzWOTpG51dh1Y-7edUNrvZC6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292600"/>
            <a:ext cx="3960813" cy="2449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ŠTA SU TO PROTEINI?</a:t>
            </a: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000"/>
              <a:t>Vi verovatno znate zašto treba da jedete proteine, ali šta je to?</a:t>
            </a:r>
          </a:p>
          <a:p>
            <a:pPr>
              <a:lnSpc>
                <a:spcPct val="90000"/>
              </a:lnSpc>
            </a:pPr>
            <a:r>
              <a:rPr lang="sr-Latn-CS" sz="2000"/>
              <a:t>Najbolji izvor proteina su meso, jaja, mlečni proizvodi, koštunjavo voće, semenke i mahunarke kao što je pasulj i sočivo.</a:t>
            </a:r>
          </a:p>
          <a:p>
            <a:pPr>
              <a:lnSpc>
                <a:spcPct val="90000"/>
              </a:lnSpc>
            </a:pPr>
            <a:r>
              <a:rPr lang="sr-Latn-CS" sz="2000"/>
              <a:t>Proteini izgrađuju, čuvaju i obnavljaju vaše telo. Vaši mišići, organi i imuni sistem koji vas štiti od bolesti uglavnom su izgrađeni od proteina.</a:t>
            </a:r>
          </a:p>
          <a:p>
            <a:pPr>
              <a:lnSpc>
                <a:spcPct val="90000"/>
              </a:lnSpc>
            </a:pPr>
            <a:r>
              <a:rPr lang="sr-Latn-CS" sz="2000"/>
              <a:t>Vaše telo koristi proteine iz hrane za određene “poslove” u našem telu. Npr. Hemoglobin služi da kiseonik prenosi kroz organizam. Vaši mišići, koji vam služe da se krećete i igrate, pa i srce koje je jedan specijalizovani mišić, svi oni izgrađuju se od proteina koje pojedete.</a:t>
            </a:r>
            <a:endParaRPr 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z="3200"/>
              <a:t>ŠTA ZNAČI IMATI PRETERANU TELESNU TEŽINU?</a:t>
            </a:r>
            <a:endParaRPr lang="en-US" sz="320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3770313" cy="4162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sz="1800"/>
              <a:t>Od samog rođenja, važno je koliko ste teški i uhranjeni...</a:t>
            </a:r>
          </a:p>
          <a:p>
            <a:pPr>
              <a:lnSpc>
                <a:spcPct val="90000"/>
              </a:lnSpc>
            </a:pPr>
            <a:r>
              <a:rPr lang="sr-Latn-CS" sz="1800"/>
              <a:t>I dok rastete vaša težina je i dalje važna. To je nešto što vaši roditelji i doktori stalno prate...</a:t>
            </a:r>
          </a:p>
          <a:p>
            <a:pPr>
              <a:lnSpc>
                <a:spcPct val="90000"/>
              </a:lnSpc>
            </a:pPr>
            <a:r>
              <a:rPr lang="sr-Latn-CS" sz="1800"/>
              <a:t>U sadašnje vreme, biti punačak, veći je problem nego biti pothranjen.</a:t>
            </a:r>
          </a:p>
          <a:p>
            <a:pPr>
              <a:lnSpc>
                <a:spcPct val="90000"/>
              </a:lnSpc>
            </a:pPr>
            <a:r>
              <a:rPr lang="sr-Latn-CS" sz="1800"/>
              <a:t>I kod dece i kod odraslih preterana težina vodi različitim zdravstvenim problemima. </a:t>
            </a:r>
          </a:p>
          <a:p>
            <a:pPr>
              <a:lnSpc>
                <a:spcPct val="90000"/>
              </a:lnSpc>
            </a:pPr>
            <a:r>
              <a:rPr lang="sr-Latn-CS" sz="1800"/>
              <a:t>Gojazno dete se može osetiti odbačenim, jer teško može pratiti drugove u igri...</a:t>
            </a:r>
            <a:endParaRPr lang="en-US" sz="1800"/>
          </a:p>
        </p:txBody>
      </p:sp>
      <p:sp>
        <p:nvSpPr>
          <p:cNvPr id="99333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99334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000"/>
          </a:p>
        </p:txBody>
      </p:sp>
      <p:pic>
        <p:nvPicPr>
          <p:cNvPr id="99336" name="Picture 8" descr="ANd9GcSf6ByEw2kb1MeCOGAMn6-sQ0PJ3X4ckm7OxKCyyWLPWVBaoisG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76475"/>
            <a:ext cx="4103688" cy="1873250"/>
          </a:xfrm>
          <a:prstGeom prst="rect">
            <a:avLst/>
          </a:prstGeom>
          <a:noFill/>
        </p:spPr>
      </p:pic>
      <p:pic>
        <p:nvPicPr>
          <p:cNvPr id="99338" name="Picture 10" descr="ANd9GcScCPjk5XHefwXsp9xp2MSMTpXdNYeiKeOElWDPjNYJcWxWex2V8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149725"/>
            <a:ext cx="4105275" cy="251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/>
              <a:t>Šta znači biti punačak?</a:t>
            </a: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sz="2000"/>
              <a:t>Kada se kaže da je neko punačak, to znači da u organizmu ima više masti nego što je to zdravo.</a:t>
            </a:r>
          </a:p>
          <a:p>
            <a:pPr>
              <a:lnSpc>
                <a:spcPct val="80000"/>
              </a:lnSpc>
            </a:pPr>
            <a:r>
              <a:rPr lang="sr-Latn-CS" sz="2000"/>
              <a:t>Svi mi imamo određenu količinu telesnih masti, ali kada neko ima previše to mu ugrožava zdravlje i smanjuje sposobnost dase kreće, trči i igra sa drugovima....i izgleda krupnije i zaobljenije od ostale dece.</a:t>
            </a:r>
            <a:endParaRPr lang="en-US" sz="2000"/>
          </a:p>
        </p:txBody>
      </p:sp>
      <p:sp>
        <p:nvSpPr>
          <p:cNvPr id="10445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04455" name="Picture 7" descr="ANd9GcRFYQWlb_IrOJLyvF-0UAiz299L_ZERprKZV3q4RAljb8QhCHK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221163"/>
            <a:ext cx="784860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06413"/>
          </a:xfrm>
        </p:spPr>
        <p:txBody>
          <a:bodyPr/>
          <a:lstStyle/>
          <a:p>
            <a:pPr algn="ctr"/>
            <a:r>
              <a:rPr lang="sr-Latn-CS" sz="2000" b="0"/>
              <a:t>ZDRAVI  STILOVI  ŽIVOTA</a:t>
            </a:r>
            <a:endParaRPr lang="en-US" sz="2000" b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000"/>
              <a:t>Živimo u vremenu velikog zagađenja vode, vazduha, zemlje...</a:t>
            </a:r>
          </a:p>
          <a:p>
            <a:r>
              <a:rPr lang="sr-Latn-CS" sz="2000"/>
              <a:t>To nam donosi razne bolesti, zbog čega je važno da konzumiramo zdravu hranu, da budemo fizički aktivni, ali i da imamo “pozitivne i srećne misli”.</a:t>
            </a:r>
            <a:endParaRPr lang="en-US" sz="2000"/>
          </a:p>
        </p:txBody>
      </p:sp>
      <p:sp>
        <p:nvSpPr>
          <p:cNvPr id="48137" name="Rectangle 9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48139" name="Picture 11" descr="ANd9GcQ-JOu9cMVqOJwXx8VpyWogunNl-MaRN9y2atC0ynHFiGEdvhPOD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76475"/>
            <a:ext cx="4032250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z="3200"/>
              <a:t>Zašto neko postaje punačak ili gojazan?</a:t>
            </a:r>
            <a:endParaRPr lang="en-US" sz="3200"/>
          </a:p>
        </p:txBody>
      </p:sp>
      <p:sp>
        <p:nvSpPr>
          <p:cNvPr id="107524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07525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1800"/>
              <a:t>Uobičajeni način da neko postane punačak ili gojazan je da unosi više kalorija nego što sagori fizičkom aktivnošću.</a:t>
            </a:r>
          </a:p>
          <a:p>
            <a:pPr>
              <a:lnSpc>
                <a:spcPct val="90000"/>
              </a:lnSpc>
            </a:pPr>
            <a:r>
              <a:rPr lang="sr-Latn-CS" sz="1800"/>
              <a:t>Višak kalorija uskladišti se u telu kao telesna masnoća.</a:t>
            </a:r>
          </a:p>
          <a:p>
            <a:pPr>
              <a:lnSpc>
                <a:spcPct val="90000"/>
              </a:lnSpc>
            </a:pPr>
            <a:r>
              <a:rPr lang="sr-Latn-CS" sz="1800"/>
              <a:t>Što osoba više kalorija unosi, više se masti nakupi u organizmu.</a:t>
            </a:r>
          </a:p>
          <a:p>
            <a:pPr>
              <a:lnSpc>
                <a:spcPct val="90000"/>
              </a:lnSpc>
            </a:pPr>
            <a:r>
              <a:rPr lang="sr-Latn-CS" sz="1800"/>
              <a:t>Ljudi više vremena provode pored TV i kompjutera.....malo vremena za vežbanje.</a:t>
            </a:r>
            <a:endParaRPr lang="en-US" sz="1800"/>
          </a:p>
        </p:txBody>
      </p:sp>
      <p:pic>
        <p:nvPicPr>
          <p:cNvPr id="107528" name="Picture 8" descr="ANd9GcRJOr8EwPnpnRL6F0xchA5bzfKxDNKCTl-qoKKSWcZmKokzoG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49500"/>
            <a:ext cx="3887788" cy="1871663"/>
          </a:xfrm>
          <a:prstGeom prst="rect">
            <a:avLst/>
          </a:prstGeom>
          <a:noFill/>
        </p:spPr>
      </p:pic>
      <p:pic>
        <p:nvPicPr>
          <p:cNvPr id="107530" name="Picture 10" descr="ANd9GcS1srrqN0VvkdDGGuyDcak3Gx4DVltcTK6MSWMhhBD8GBn0iuZ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349500"/>
            <a:ext cx="4032250" cy="187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sr-Latn-CS" sz="3200"/>
              <a:t>Kako gojaznost može uticati na tvoje zdravlje?</a:t>
            </a:r>
            <a:endParaRPr lang="en-US" sz="320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09574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09575" name="Rectangle 7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en-US" sz="2000"/>
          </a:p>
        </p:txBody>
      </p:sp>
      <p:pic>
        <p:nvPicPr>
          <p:cNvPr id="109577" name="Picture 9" descr="ANd9GcQ3V49gzqP3SjzCcYTeCoyYWoONGM_RAtgyV2W_CQlHDoUvOBhQ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276475"/>
            <a:ext cx="3889375" cy="1873250"/>
          </a:xfrm>
          <a:prstGeom prst="rect">
            <a:avLst/>
          </a:prstGeom>
          <a:noFill/>
        </p:spPr>
      </p:pic>
      <p:pic>
        <p:nvPicPr>
          <p:cNvPr id="109579" name="Picture 11" descr="ANd9GcSW1QuvVyw3fAEQK53BFUpv4GJ0YLZFSSb0dx0g95jACzfbt7T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76475"/>
            <a:ext cx="4105275" cy="1873250"/>
          </a:xfrm>
          <a:prstGeom prst="rect">
            <a:avLst/>
          </a:prstGeom>
          <a:noFill/>
        </p:spPr>
      </p:pic>
      <p:pic>
        <p:nvPicPr>
          <p:cNvPr id="109581" name="Picture 13" descr="ANd9GcRoWAY_pzKux20rN_Mpakt3NHNYrONhwz8U10n0mVxXLgfYV9Fm2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149725"/>
            <a:ext cx="3889375" cy="2159000"/>
          </a:xfrm>
          <a:prstGeom prst="rect">
            <a:avLst/>
          </a:prstGeom>
          <a:noFill/>
        </p:spPr>
      </p:pic>
      <p:pic>
        <p:nvPicPr>
          <p:cNvPr id="109583" name="Picture 15" descr="ANd9GcSwgr0FafqvMJKxgk4-6DD558a4w0eaozEUbYcedz3g6dyMexuH1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005263"/>
            <a:ext cx="4249737" cy="285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z="3200"/>
              <a:t>Kako se možete sačuvati da ne postanete gojazni?</a:t>
            </a:r>
            <a:endParaRPr lang="en-US" sz="320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400"/>
              <a:t>NAJBOLJI NAČIN DA OSTANETE PRI ZDRAVOJ TELESNOJ TEŽINI JE DA BUDETE AKTIVNI.</a:t>
            </a:r>
            <a:endParaRPr lang="en-US" sz="240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11623" name="Picture 7" descr="ANd9GcQVmaT2xE-LchS1IMQVqWnBYb8ekTKWBENmT0OlzB1wRy1tweyV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76475"/>
            <a:ext cx="4572000" cy="4032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/>
              <a:t>O  P  R  E  Z !!!</a:t>
            </a:r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000"/>
              <a:t>POREMEĆAJI ISHRANE</a:t>
            </a:r>
          </a:p>
          <a:p>
            <a:pPr>
              <a:lnSpc>
                <a:spcPct val="90000"/>
              </a:lnSpc>
            </a:pPr>
            <a:endParaRPr lang="sr-Latn-CS" sz="2000"/>
          </a:p>
          <a:p>
            <a:pPr>
              <a:lnSpc>
                <a:spcPct val="90000"/>
              </a:lnSpc>
            </a:pPr>
            <a:r>
              <a:rPr lang="sr-Latn-CS" sz="2000" b="1" u="sng"/>
              <a:t>Anoreksija</a:t>
            </a:r>
            <a:r>
              <a:rPr lang="sr-Latn-CS" sz="2000"/>
              <a:t> – psihički poremećaj u kojem mlade devojke iz straha od debljanja namerno počinju mršaviti, do stanja telesne iscrpljenosti i životne ugroženosti.</a:t>
            </a:r>
          </a:p>
          <a:p>
            <a:pPr>
              <a:lnSpc>
                <a:spcPct val="90000"/>
              </a:lnSpc>
            </a:pPr>
            <a:r>
              <a:rPr lang="sr-Latn-CS" sz="2000" b="1" u="sng"/>
              <a:t>Bulimija</a:t>
            </a:r>
            <a:r>
              <a:rPr lang="sr-Latn-CS" sz="2000"/>
              <a:t> – namerno prejedanje... Sledi namerno povraćanje.</a:t>
            </a:r>
            <a:endParaRPr lang="en-US" sz="200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13670" name="Rectangle 6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13672" name="AutoShape 8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3674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3676" name="AutoShape 12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13678" name="Picture 14" descr="ANd9GcTnlaY0wml_NsnDHYraV7hiyHftdGdHPrUD-uWb4ezs_gpPS_rfj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437063"/>
            <a:ext cx="3959225" cy="2305050"/>
          </a:xfrm>
          <a:prstGeom prst="rect">
            <a:avLst/>
          </a:prstGeom>
          <a:noFill/>
        </p:spPr>
      </p:pic>
      <p:pic>
        <p:nvPicPr>
          <p:cNvPr id="113680" name="Picture 16" descr="ANd9GcQThKeOolpJ7G1-DxjA6Qq3FWjH0mILAAkVSnA5m4m4OFHPMP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73238"/>
            <a:ext cx="3959225" cy="26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/>
              <a:t>FIZIČKA AKTIVNOST I ZDRAVLJE</a:t>
            </a: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400"/>
              <a:t>Fizička aktivnost treba da bude sastavni deo života svakog pojedinca, upravo da bi se smanjila mogućnost razvoja pojedinih psihičkih i fizičkih oboljenja.</a:t>
            </a:r>
            <a:endParaRPr lang="en-US" sz="240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15719" name="Picture 7" descr="ANd9GcQxGt1M69A-y2n9uBqtGCGwvIwc63NV_vsD0TlPmDFEYlFVsrM2S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221163"/>
            <a:ext cx="7848600" cy="20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Šta je to fizička aktivnost?</a:t>
            </a:r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362200"/>
            <a:ext cx="3770312" cy="4019550"/>
          </a:xfrm>
        </p:spPr>
        <p:txBody>
          <a:bodyPr/>
          <a:lstStyle/>
          <a:p>
            <a:r>
              <a:rPr lang="sr-Latn-CS" sz="2000"/>
              <a:t>Fizička aktivnost je kretanje tela koje obavljaju skeletni mišići, a koje dovodi do potrošnje energije.</a:t>
            </a:r>
          </a:p>
          <a:p>
            <a:r>
              <a:rPr lang="sr-Latn-CS" sz="2000"/>
              <a:t>Da bi se postigla zdravstvena korist od kretanja, najefikasnija je redovna fizička aktivnost umerenog intenziteta, koja ubrzava rad srca i stvara osećaj toplote u telu i zadihanost.</a:t>
            </a:r>
            <a:endParaRPr lang="en-US" sz="2000"/>
          </a:p>
        </p:txBody>
      </p:sp>
      <p:pic>
        <p:nvPicPr>
          <p:cNvPr id="117767" name="Picture 7" descr="ANd9GcRqYx7zNgs4BC6slcr3q2X-gfQKFUKpBDxQ3X0MM9xl-5npnVddV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349500"/>
            <a:ext cx="3887788" cy="381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/>
              <a:t>Cilj svih vrsta aktivnosti sa decom je da pomognu njihov psihofizički razvoj.</a:t>
            </a:r>
            <a:endParaRPr lang="en-US" sz="320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000"/>
              <a:t>Igre nikako ne smeju preterano da zamaraju decu, jer ćemo onda postići suprotan efekat...deca će omršati, izgubiti apetit, imati nemiran san.</a:t>
            </a:r>
          </a:p>
          <a:p>
            <a:pPr>
              <a:lnSpc>
                <a:spcPct val="90000"/>
              </a:lnSpc>
            </a:pPr>
            <a:r>
              <a:rPr lang="sr-Latn-CS" sz="2000"/>
              <a:t>Igre koje su prilagođene potrebama dečjeg organizma, dovode do umerenog zamora, što omogućava dobar i čvrst san, zatim dobar apetit i dobro raspoloženje.</a:t>
            </a:r>
            <a:endParaRPr lang="en-US" sz="2000"/>
          </a:p>
        </p:txBody>
      </p:sp>
      <p:sp>
        <p:nvSpPr>
          <p:cNvPr id="119816" name="AutoShape 8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19818" name="AutoShape 10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19820" name="Picture 12" descr="ANd9GcSKMn0d2MdcDWcbSdyFyiBq2QwtQoMNGMTTiocY4eHqrCdbD_ho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3816350" cy="1871663"/>
          </a:xfrm>
          <a:prstGeom prst="rect">
            <a:avLst/>
          </a:prstGeom>
          <a:noFill/>
        </p:spPr>
      </p:pic>
      <p:sp>
        <p:nvSpPr>
          <p:cNvPr id="119822" name="AutoShape 14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19824" name="Picture 16" descr="ANd9GcTEJt5SGd5AQDOsmU2XMRWmCaEAImLsTaNLhd5mkGr_U9O6eR8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05263"/>
            <a:ext cx="3816350" cy="266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/>
              <a:t>Igre u prirodi su mnogo korisnije od igre u zatvorenom prostoru.</a:t>
            </a:r>
            <a:endParaRPr lang="en-US" sz="320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400"/>
              <a:t>Hronična zamorenost dovodi do iscrpljenosti, razdražljivosti, poremećenog sna....</a:t>
            </a:r>
          </a:p>
          <a:p>
            <a:r>
              <a:rPr lang="sr-Latn-CS" sz="2400"/>
              <a:t>Zato je potrebno da se stekne navika, određeni redosled u sprovođenju dnevnog programa i u kolektivu i u porodici.</a:t>
            </a:r>
            <a:endParaRPr lang="en-US" sz="2400"/>
          </a:p>
        </p:txBody>
      </p:sp>
      <p:sp>
        <p:nvSpPr>
          <p:cNvPr id="12186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21864" name="Picture 8" descr="ANd9GcQNQAO81Nz23dGTDmHt2Zueqp0Pzom_r14ZYa-fvZl2eTx9_o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76475"/>
            <a:ext cx="4321175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/>
              <a:t>Važno je da izaberete fizičku aktivnost koju volite i da je sprovodite redovno.</a:t>
            </a:r>
            <a:endParaRPr lang="en-US" sz="3200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400"/>
              <a:t>TRČITE</a:t>
            </a:r>
          </a:p>
          <a:p>
            <a:endParaRPr lang="sr-Latn-CS" sz="2400"/>
          </a:p>
          <a:p>
            <a:endParaRPr lang="sr-Latn-CS" sz="2400"/>
          </a:p>
          <a:p>
            <a:endParaRPr lang="sr-Latn-CS" sz="2400"/>
          </a:p>
          <a:p>
            <a:endParaRPr lang="sr-Latn-CS" sz="2400"/>
          </a:p>
          <a:p>
            <a:r>
              <a:rPr lang="sr-Latn-CS" sz="2400"/>
              <a:t>VOZITE BICIKL</a:t>
            </a:r>
            <a:endParaRPr lang="en-US" sz="2400"/>
          </a:p>
        </p:txBody>
      </p:sp>
      <p:sp>
        <p:nvSpPr>
          <p:cNvPr id="123911" name="Rectangle 7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23912" name="Rectangle 8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23914" name="AutoShape 10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23916" name="AutoShape 12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23918" name="Picture 14" descr="ANd9GcTwyoUAb6dx1WnStYezRzbz_EEc3vnmX1PskDM2w8iWVWEM7gQ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292600"/>
            <a:ext cx="4176712" cy="2376488"/>
          </a:xfrm>
          <a:prstGeom prst="rect">
            <a:avLst/>
          </a:prstGeom>
          <a:noFill/>
        </p:spPr>
      </p:pic>
      <p:pic>
        <p:nvPicPr>
          <p:cNvPr id="123922" name="Picture 18" descr="ANd9GcSlJBfzdRpI9P032vPirzXQWinb5In_Q-821HLLku5UsTiyAg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349500"/>
            <a:ext cx="4103687" cy="194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VEŽBAJTE</a:t>
            </a: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400"/>
              <a:t>RADITE VEŽBE</a:t>
            </a:r>
          </a:p>
          <a:p>
            <a:endParaRPr lang="sr-Latn-CS" sz="2400"/>
          </a:p>
          <a:p>
            <a:endParaRPr lang="sr-Latn-CS" sz="2400"/>
          </a:p>
          <a:p>
            <a:endParaRPr lang="sr-Latn-CS" sz="2400"/>
          </a:p>
          <a:p>
            <a:endParaRPr lang="sr-Latn-CS" sz="2400"/>
          </a:p>
          <a:p>
            <a:r>
              <a:rPr lang="sr-Latn-CS" sz="2400"/>
              <a:t>IGRAJTE KOŠARKU</a:t>
            </a:r>
            <a:endParaRPr lang="en-US" sz="2400"/>
          </a:p>
        </p:txBody>
      </p:sp>
      <p:sp>
        <p:nvSpPr>
          <p:cNvPr id="126982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26983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000"/>
          </a:p>
        </p:txBody>
      </p:sp>
      <p:pic>
        <p:nvPicPr>
          <p:cNvPr id="126985" name="Picture 9" descr="ANd9GcS-6tmGt43r-n3FT-fmKWwrN6xK8wPlYZtI4j33nV98wJB7cf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349500"/>
            <a:ext cx="4032250" cy="1800225"/>
          </a:xfrm>
          <a:prstGeom prst="rect">
            <a:avLst/>
          </a:prstGeom>
          <a:noFill/>
        </p:spPr>
      </p:pic>
      <p:sp>
        <p:nvSpPr>
          <p:cNvPr id="126987" name="AutoShape 11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26989" name="Picture 13" descr="ANd9GcQrHAeEcB5MyOglBiO3DCHxMW-xt1jVpyROvYuCjjHClCbuZoMf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92600"/>
            <a:ext cx="4249737" cy="194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z="2000"/>
              <a:t>PRAVILNA ISHRANA  JE VEOMA ZNAČAJNA ZA PSIHO-FIZIČKI RAZVOJ DECE</a:t>
            </a:r>
            <a:endParaRPr lang="en-US" sz="20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000"/>
              <a:t>Kad neko u detinjstvu usvoji zdrav stil života, velika je šansa da ostane zdrav i kad poraste.</a:t>
            </a:r>
          </a:p>
          <a:p>
            <a:pPr>
              <a:lnSpc>
                <a:spcPct val="90000"/>
              </a:lnSpc>
            </a:pPr>
            <a:r>
              <a:rPr lang="sr-Latn-CS" sz="2000"/>
              <a:t>Hrana je izvor energije potrebne organizmu za rast i razvoj od začeća do kraja života.</a:t>
            </a:r>
          </a:p>
          <a:p>
            <a:pPr>
              <a:lnSpc>
                <a:spcPct val="90000"/>
              </a:lnSpc>
            </a:pPr>
            <a:r>
              <a:rPr lang="sr-Latn-CS" sz="2000"/>
              <a:t>Ishrana treba da bude raznovrsna i prilagođena potrebama odgovarajućeg uzrasta.</a:t>
            </a:r>
            <a:endParaRPr lang="en-US" sz="2000"/>
          </a:p>
        </p:txBody>
      </p:sp>
      <p:sp>
        <p:nvSpPr>
          <p:cNvPr id="50182" name="AutoShape 6" descr="2Q=="/>
          <p:cNvSpPr>
            <a:spLocks noChangeAspect="1" noChangeArrowheads="1"/>
          </p:cNvSpPr>
          <p:nvPr/>
        </p:nvSpPr>
        <p:spPr bwMode="auto">
          <a:xfrm>
            <a:off x="0" y="-477838"/>
            <a:ext cx="2819400" cy="161925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0184" name="AutoShape 8" descr="2Q=="/>
          <p:cNvSpPr>
            <a:spLocks noChangeAspect="1" noChangeArrowheads="1"/>
          </p:cNvSpPr>
          <p:nvPr/>
        </p:nvSpPr>
        <p:spPr bwMode="auto">
          <a:xfrm>
            <a:off x="0" y="-477838"/>
            <a:ext cx="2819400" cy="1619251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0196" name="Rectangle 2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50198" name="Picture 22" descr="ANd9GcSoAu6fC5A8JDlq6k1ngLTrdqV1Y8xDW4Ut3dvnwCzT8kfQi-6Fa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76475"/>
            <a:ext cx="3960812" cy="396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VEŽBAJTE</a:t>
            </a: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400"/>
              <a:t>NI VOŽNJA ROLERA NEĆE VAM ŠKODITI</a:t>
            </a:r>
          </a:p>
          <a:p>
            <a:endParaRPr lang="sr-Latn-CS" sz="2400"/>
          </a:p>
          <a:p>
            <a:endParaRPr lang="sr-Latn-CS" sz="2400"/>
          </a:p>
          <a:p>
            <a:endParaRPr lang="sr-Latn-CS" sz="2400"/>
          </a:p>
          <a:p>
            <a:r>
              <a:rPr lang="sr-Latn-CS" sz="2400"/>
              <a:t>ILI SE JEDNOSTAVNO SAMO ŠETAJTE</a:t>
            </a:r>
            <a:endParaRPr lang="en-US" sz="2400"/>
          </a:p>
        </p:txBody>
      </p:sp>
      <p:sp>
        <p:nvSpPr>
          <p:cNvPr id="129030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pic>
        <p:nvPicPr>
          <p:cNvPr id="129034" name="Picture 10" descr="ANd9GcSWHTqWwdB23_muonWPVnEfZQfQQ4kzAw7Zf5gwcg7PD9JkzAwhgw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4349750"/>
            <a:ext cx="3887788" cy="2174875"/>
          </a:xfrm>
          <a:noFill/>
          <a:ln/>
        </p:spPr>
      </p:pic>
      <p:sp>
        <p:nvSpPr>
          <p:cNvPr id="129036" name="AutoShape 12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29038" name="Picture 14" descr="ANd9GcTf7nkGjHT2BSlvlfoAFuGN5GOvDwxG80stjCQtJsSblsM1m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76475"/>
            <a:ext cx="4105275" cy="194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400"/>
              <a:t>POKUŠAJTE DA BIRATE AKTIVNOSTI KOJE ĆE UJEDNO UVEĆATI ZADOVOLJSTVO I ZABAVU</a:t>
            </a:r>
            <a:endParaRPr lang="en-US" sz="2400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sz="2000"/>
              <a:t>Neka to bude prilika i da budete u društvu sa drugim osobama.</a:t>
            </a:r>
          </a:p>
          <a:p>
            <a:pPr>
              <a:lnSpc>
                <a:spcPct val="80000"/>
              </a:lnSpc>
            </a:pPr>
            <a:r>
              <a:rPr lang="sr-Latn-CS" sz="2000"/>
              <a:t>Ovo je posebno važno za decu i omladinu, s obzirom da se putem aktivnog učešća u grupnim sportskim aktivnostima ne samo razvijaju telesno već i psihički, te bivaju socijalizovaniji i zreliji, nauče kako da ne budu sebični, da dele, pomažu, budu deo grupe....</a:t>
            </a:r>
            <a:endParaRPr lang="en-US" sz="200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/>
          </a:p>
        </p:txBody>
      </p:sp>
      <p:pic>
        <p:nvPicPr>
          <p:cNvPr id="131079" name="Picture 7" descr="ANd9GcTDQlpa-gsmv8sOHR_5DBDD79_j36-Ers44KQhVTYEt3uIpdlf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349500"/>
            <a:ext cx="3959225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000"/>
              <a:t>NEOPHODNO JE DA SVAKA MLADA OSOBA SVAKODNEVNO (A NAJMANJE 5 DANA U NEDELJI) PROVODI 30-60 MIN. U VEŽBANJU KOJE ANGAŽUJE VEĆE GRUPE SKELETNIH MIŠIĆA</a:t>
            </a:r>
            <a:endParaRPr lang="en-US" sz="200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26" name="Picture 6" descr="ANd9GcQaHQm6K3Bsm9HRH40XGyjg7bQL90Lkh4bP6a2779BujacRN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3600"/>
            <a:ext cx="8316912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/>
              <a:t>ZADATAK ODRASLIH JE DA NAUČE DECU DA NAPRAVE DOBAR IZBOR!!!</a:t>
            </a:r>
            <a:endParaRPr lang="en-US" sz="3200"/>
          </a:p>
        </p:txBody>
      </p:sp>
      <p:sp>
        <p:nvSpPr>
          <p:cNvPr id="1351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CS" sz="2000"/>
              <a:t>Zdravlje ponekad ne možemo izabrati, ali možemo izabrati zdrav način života.</a:t>
            </a:r>
          </a:p>
          <a:p>
            <a:r>
              <a:rPr lang="sr-Latn-CS" sz="2000"/>
              <a:t>Dobro je poznato da zdravi stilovi života uključuju kretanje, sportske aktivnosti, izbegavanje pušenja i konzumiranje psihoaktivnih supstanci i naravno brigu o ishrani.</a:t>
            </a:r>
            <a:endParaRPr lang="en-US" sz="2000"/>
          </a:p>
        </p:txBody>
      </p:sp>
      <p:pic>
        <p:nvPicPr>
          <p:cNvPr id="135175" name="Picture 7" descr="ANd9GcS3Lzf2TJYyPago_L4jyUqEcj-3_4JBUwDeFFW7zIhKmdaesCRI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3889375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2000"/>
              <a:t>Osim ishrane i fizičke aktivnosti, zdravi stilovi života uključuju i aktivnu brigu o vlastitom zdravlju i odgovorno ponašanje prema sebi i drugima, ali i prema okolini.</a:t>
            </a:r>
            <a:endParaRPr lang="en-US" sz="200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222" name="AutoShape 6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37224" name="Picture 8" descr="ANd9GcTmt5t9mK4f9s0HqarS-V799VQhZwda6vgoqXzO8xzzNwkxAw-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349500"/>
            <a:ext cx="7848600" cy="388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z="2400"/>
              <a:t>I još jednom.....</a:t>
            </a:r>
            <a:br>
              <a:rPr lang="sr-Latn-CS" sz="2400"/>
            </a:br>
            <a:r>
              <a:rPr lang="sr-Latn-CS" b="0"/>
              <a:t>SAVETI ZA ZDRAV ŽIVOT!!!</a:t>
            </a:r>
            <a:endParaRPr lang="en-US" sz="2400" b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sr-Latn-CS" sz="2400"/>
              <a:t>Redovno spavajte 7-8 sati</a:t>
            </a:r>
          </a:p>
          <a:p>
            <a:pPr algn="ctr">
              <a:lnSpc>
                <a:spcPct val="90000"/>
              </a:lnSpc>
            </a:pPr>
            <a:r>
              <a:rPr lang="sr-Latn-CS" sz="2400"/>
              <a:t>Dnevno budite telesno aktivni najmanje 30 minuta</a:t>
            </a:r>
          </a:p>
          <a:p>
            <a:pPr algn="ctr">
              <a:lnSpc>
                <a:spcPct val="90000"/>
              </a:lnSpc>
            </a:pPr>
            <a:r>
              <a:rPr lang="sr-Latn-CS" sz="2400"/>
              <a:t>Redovno doručkujte</a:t>
            </a:r>
          </a:p>
          <a:p>
            <a:pPr algn="ctr">
              <a:lnSpc>
                <a:spcPct val="90000"/>
              </a:lnSpc>
            </a:pPr>
            <a:r>
              <a:rPr lang="sr-Latn-CS" sz="2400"/>
              <a:t>Pijte svakodnevno bar 8 čaša voda</a:t>
            </a:r>
          </a:p>
          <a:p>
            <a:pPr algn="ctr">
              <a:lnSpc>
                <a:spcPct val="90000"/>
              </a:lnSpc>
            </a:pPr>
            <a:r>
              <a:rPr lang="sr-Latn-CS" sz="2400"/>
              <a:t>Dnevni unos hrane podelite u 5 obroka</a:t>
            </a:r>
          </a:p>
          <a:p>
            <a:pPr algn="ctr">
              <a:lnSpc>
                <a:spcPct val="90000"/>
              </a:lnSpc>
            </a:pPr>
            <a:r>
              <a:rPr lang="sr-Latn-CS" sz="2400"/>
              <a:t>Izbegavajte međuobroke, masnu, slanu i slatku hranu</a:t>
            </a:r>
          </a:p>
          <a:p>
            <a:pPr algn="ctr">
              <a:lnSpc>
                <a:spcPct val="90000"/>
              </a:lnSpc>
            </a:pPr>
            <a:r>
              <a:rPr lang="sr-Latn-CS" sz="2400"/>
              <a:t>Svaki dan jedite voće i povrće</a:t>
            </a:r>
          </a:p>
          <a:p>
            <a:pPr algn="ctr">
              <a:lnSpc>
                <a:spcPct val="90000"/>
              </a:lnSpc>
            </a:pPr>
            <a:r>
              <a:rPr lang="sr-Latn-CS" sz="2400"/>
              <a:t>Održavajte poželjnu telesnu težinu</a:t>
            </a:r>
            <a:endParaRPr lang="en-US" sz="24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AutoShape 6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40295" name="Picture 7" descr="download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276475"/>
            <a:ext cx="7993062" cy="43926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z="2400"/>
              <a:t>ŠTA TO ZNAČI BITI ZDRAVO DETE?</a:t>
            </a:r>
            <a:endParaRPr lang="en-US" sz="2400"/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CS" sz="2400"/>
              <a:t>Kaže se za nekoga da je zdrav, kada dobro jede, mnogo se kreće  i ima odgovarajuću telesnu težinu. Kada ste zdravi vaše telo dobro radi, osećate se dobro i možete raditi sve što želite.</a:t>
            </a:r>
            <a:endParaRPr lang="en-US" sz="2400"/>
          </a:p>
        </p:txBody>
      </p:sp>
      <p:sp>
        <p:nvSpPr>
          <p:cNvPr id="52231" name="AutoShape 7" descr="2Q=="/>
          <p:cNvSpPr>
            <a:spLocks noChangeAspect="1" noChangeArrowheads="1"/>
          </p:cNvSpPr>
          <p:nvPr/>
        </p:nvSpPr>
        <p:spPr bwMode="auto">
          <a:xfrm>
            <a:off x="0" y="-288925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2233" name="Picture 9" descr="ANd9GcSl2P4A_emXwk08r3vM6-dOvqP0Y4TFSaMOoEl3yi-CLkA7ZKyyS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276475"/>
            <a:ext cx="3960813" cy="388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z="2400" b="0"/>
              <a:t>ŠTA TO ZNAČI BITI ZDRAVO DETE?</a:t>
            </a:r>
            <a:endParaRPr lang="en-US" sz="2400" b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CS"/>
              <a:t>Neke korake za vaše zdravlje samo roditelji mogu sprovesti (kao što je spremanje zdrave hrane za obroke).</a:t>
            </a:r>
          </a:p>
          <a:p>
            <a:r>
              <a:rPr lang="sr-Latn-CS"/>
              <a:t>Ali deca takođe, mogu uticati na svoje zdravlje.</a:t>
            </a:r>
          </a:p>
          <a:p>
            <a:r>
              <a:rPr lang="sr-Latn-CS"/>
              <a:t>Postoji </a:t>
            </a:r>
            <a:r>
              <a:rPr lang="sr-Latn-CS" b="1" u="sng"/>
              <a:t>5 PRAVILA </a:t>
            </a:r>
            <a:r>
              <a:rPr lang="sr-Latn-CS"/>
              <a:t>za zdrav život, koja bi deca mogla primeniti i trik je u tome da se ona sprovode u svakodnevnom životu.</a:t>
            </a:r>
            <a:endParaRPr lang="en-US" b="1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1. JEDITE RAZNOVRSNU HRANU</a:t>
            </a: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2000"/>
              <a:t>Posebno voće i povrće.</a:t>
            </a:r>
          </a:p>
          <a:p>
            <a:r>
              <a:rPr lang="sr-Latn-CS" sz="2000"/>
              <a:t>Vi možete imati svoju omiljenu hranu, ali je najbolji izbor da hrana bude raznovrsna.</a:t>
            </a:r>
          </a:p>
          <a:p>
            <a:r>
              <a:rPr lang="sr-Latn-CS" sz="2000"/>
              <a:t>Ako se hranite zdravo, veća je šansa da dobijete iz hrane sve hranljive materije koje su vam potrebne.</a:t>
            </a:r>
          </a:p>
          <a:p>
            <a:r>
              <a:rPr lang="sr-Latn-CS" sz="2000"/>
              <a:t>Probajte novu hranu, ali i onu koju niste duže jeli.</a:t>
            </a:r>
            <a:endParaRPr lang="en-US" sz="2000"/>
          </a:p>
        </p:txBody>
      </p:sp>
      <p:sp>
        <p:nvSpPr>
          <p:cNvPr id="55300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000"/>
          </a:p>
        </p:txBody>
      </p:sp>
      <p:pic>
        <p:nvPicPr>
          <p:cNvPr id="55303" name="Picture 7" descr="ANd9GcScU3O-wgVH5Nut9ccoddTUms9KyNGt009Rkx22x1muTGHiJ6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16113"/>
            <a:ext cx="3959225" cy="2305050"/>
          </a:xfrm>
          <a:prstGeom prst="rect">
            <a:avLst/>
          </a:prstGeom>
          <a:noFill/>
        </p:spPr>
      </p:pic>
      <p:pic>
        <p:nvPicPr>
          <p:cNvPr id="55305" name="Picture 9" descr="ANd9GcQv-ItccVzSWa5WskH6Vf6KjcSPAc6EqXVmafTX9X-yJi-ZJvGp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21163"/>
            <a:ext cx="4032250" cy="244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200"/>
              <a:t>2. NEKA VAM VODA I MLEKO BUDU OMILJENA PIĆA</a:t>
            </a:r>
            <a:endParaRPr lang="en-US" sz="3200"/>
          </a:p>
        </p:txBody>
      </p:sp>
      <p:sp>
        <p:nvSpPr>
          <p:cNvPr id="5734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00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Latn-CS" sz="2000"/>
              <a:t>Kada ste stvarno žedni, VODA je piće koje može utoliti žeđ.</a:t>
            </a:r>
          </a:p>
          <a:p>
            <a:r>
              <a:rPr lang="sr-Latn-CS" sz="2000"/>
              <a:t>Zašto piti mleko? – Deci je neophodan kalcijum da bi razvila jake kosti, a mleko je glavni izvor ovog minerala (3 šolje dnevno ili nekog drugog mlečnog proizvoda.</a:t>
            </a:r>
          </a:p>
          <a:p>
            <a:r>
              <a:rPr lang="sr-Latn-CS" sz="2000"/>
              <a:t>Šta se može još piti osim mleka i vode?</a:t>
            </a:r>
            <a:endParaRPr lang="en-US" sz="2000"/>
          </a:p>
        </p:txBody>
      </p:sp>
      <p:sp>
        <p:nvSpPr>
          <p:cNvPr id="57351" name="AutoShape 7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7353" name="AutoShape 9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7355" name="AutoShape 11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7357" name="AutoShape 13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7359" name="AutoShape 15" descr="9k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57361" name="AutoShape 17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57363" name="Picture 19" descr="Glass-Water-Milk-10605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276475"/>
            <a:ext cx="3887788" cy="396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sz="2800" i="1"/>
              <a:t>Šta piju naša deca?</a:t>
            </a:r>
            <a:endParaRPr lang="en-US" sz="2800" i="1"/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r-Latn-CS" sz="4400" b="1" u="sng"/>
              <a:t>POGREŠNO</a:t>
            </a:r>
            <a:endParaRPr lang="en-US" sz="4400" b="1" u="sng"/>
          </a:p>
        </p:txBody>
      </p:sp>
      <p:sp>
        <p:nvSpPr>
          <p:cNvPr id="59404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59406" name="Picture 14" descr="ANd9GcSNZMCXf-dBIPswwZEQ7vlrooa-dlwCv1u0uyma5eUgp0d8yeZ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76475"/>
            <a:ext cx="4105275" cy="4248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/>
              <a:t>3.SLUŠAJTE SVOJE TELO</a:t>
            </a: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r-Latn-CS" sz="2000"/>
              <a:t>Kako se osećate kada ste siti?</a:t>
            </a:r>
          </a:p>
          <a:p>
            <a:pPr>
              <a:lnSpc>
                <a:spcPct val="90000"/>
              </a:lnSpc>
            </a:pPr>
            <a:r>
              <a:rPr lang="sr-Latn-CS" sz="2000"/>
              <a:t>Kada jedete, pratite svoje telo i zapazite kada vam je stomak pun. </a:t>
            </a:r>
          </a:p>
          <a:p>
            <a:pPr>
              <a:lnSpc>
                <a:spcPct val="90000"/>
              </a:lnSpc>
            </a:pPr>
            <a:r>
              <a:rPr lang="sr-Latn-CS" sz="2000"/>
              <a:t>Ponekad ljudi jedu suviše, jer ne primete kada im je dosta hrane.</a:t>
            </a:r>
          </a:p>
          <a:p>
            <a:pPr>
              <a:lnSpc>
                <a:spcPct val="90000"/>
              </a:lnSpc>
            </a:pPr>
            <a:r>
              <a:rPr lang="sr-Latn-CS" sz="2000"/>
              <a:t>Pojesti suviše hrane čini da se loše osećate i tokom vremena dovešće do toga da imate suviše kilograma.</a:t>
            </a:r>
            <a:endParaRPr lang="en-US" sz="2000"/>
          </a:p>
        </p:txBody>
      </p:sp>
      <p:sp>
        <p:nvSpPr>
          <p:cNvPr id="634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/>
          </a:p>
        </p:txBody>
      </p:sp>
      <p:pic>
        <p:nvPicPr>
          <p:cNvPr id="63495" name="Picture 7" descr="ANd9GcTshIbq-SrRdx24psMCg2H_IpacbkVzunIr9WN6q5zrQuwREj6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76475"/>
            <a:ext cx="3959225" cy="381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</TotalTime>
  <Words>1514</Words>
  <Application>Microsoft Office PowerPoint</Application>
  <PresentationFormat>On-screen Show (4:3)</PresentationFormat>
  <Paragraphs>147</Paragraphs>
  <Slides>36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Wingdings</vt:lpstr>
      <vt:lpstr>Times New Roman</vt:lpstr>
      <vt:lpstr>Capsules</vt:lpstr>
      <vt:lpstr>ZDRAVI  STILOVI  ŽIVOTA</vt:lpstr>
      <vt:lpstr>ZDRAVI  STILOVI  ŽIVOTA</vt:lpstr>
      <vt:lpstr>PRAVILNA ISHRANA  JE VEOMA ZNAČAJNA ZA PSIHO-FIZIČKI RAZVOJ DECE</vt:lpstr>
      <vt:lpstr>ŠTA TO ZNAČI BITI ZDRAVO DETE?</vt:lpstr>
      <vt:lpstr>ŠTA TO ZNAČI BITI ZDRAVO DETE?</vt:lpstr>
      <vt:lpstr>1. JEDITE RAZNOVRSNU HRANU</vt:lpstr>
      <vt:lpstr>2. NEKA VAM VODA I MLEKO BUDU OMILJENA PIĆA</vt:lpstr>
      <vt:lpstr>Šta piju naša deca?</vt:lpstr>
      <vt:lpstr>3.SLUŠAJTE SVOJE TELO</vt:lpstr>
      <vt:lpstr>4.OGRANIČITE VREME PROVEDENO PRED TV EKRANOM.</vt:lpstr>
      <vt:lpstr>5. BUDITE AKTIVNI</vt:lpstr>
      <vt:lpstr>Budite zdravi</vt:lpstr>
      <vt:lpstr>PIRAMIDA ISHRANE</vt:lpstr>
      <vt:lpstr>PIRAMIDA ISHRANE</vt:lpstr>
      <vt:lpstr>ŠTA SU TO MASTI?</vt:lpstr>
      <vt:lpstr>ŠTA SU TO UGLJENI HIDRATI?</vt:lpstr>
      <vt:lpstr>ŠTA SU TO PROTEINI?</vt:lpstr>
      <vt:lpstr>ŠTA ZNAČI IMATI PRETERANU TELESNU TEŽINU?</vt:lpstr>
      <vt:lpstr>Šta znači biti punačak?</vt:lpstr>
      <vt:lpstr>Zašto neko postaje punačak ili gojazan?</vt:lpstr>
      <vt:lpstr>Kako gojaznost može uticati na tvoje zdravlje?</vt:lpstr>
      <vt:lpstr>Kako se možete sačuvati da ne postanete gojazni?</vt:lpstr>
      <vt:lpstr>O  P  R  E  Z !!!</vt:lpstr>
      <vt:lpstr>FIZIČKA AKTIVNOST I ZDRAVLJE</vt:lpstr>
      <vt:lpstr>Šta je to fizička aktivnost?</vt:lpstr>
      <vt:lpstr>Cilj svih vrsta aktivnosti sa decom je da pomognu njihov psihofizički razvoj.</vt:lpstr>
      <vt:lpstr>Igre u prirodi su mnogo korisnije od igre u zatvorenom prostoru.</vt:lpstr>
      <vt:lpstr>Važno je da izaberete fizičku aktivnost koju volite i da je sprovodite redovno.</vt:lpstr>
      <vt:lpstr>VEŽBAJTE</vt:lpstr>
      <vt:lpstr>VEŽBAJTE</vt:lpstr>
      <vt:lpstr>POKUŠAJTE DA BIRATE AKTIVNOSTI KOJE ĆE UJEDNO UVEĆATI ZADOVOLJSTVO I ZABAVU</vt:lpstr>
      <vt:lpstr>NEOPHODNO JE DA SVAKA MLADA OSOBA SVAKODNEVNO (A NAJMANJE 5 DANA U NEDELJI) PROVODI 30-60 MIN. U VEŽBANJU KOJE ANGAŽUJE VEĆE GRUPE SKELETNIH MIŠIĆA</vt:lpstr>
      <vt:lpstr>ZADATAK ODRASLIH JE DA NAUČE DECU DA NAPRAVE DOBAR IZBOR!!!</vt:lpstr>
      <vt:lpstr>Osim ishrane i fizičke aktivnosti, zdravi stilovi života uključuju i aktivnu brigu o vlastitom zdravlju i odgovorno ponašanje prema sebi i drugima, ali i prema okolini.</vt:lpstr>
      <vt:lpstr>I još jednom..... SAVETI ZA ZDRAV ŽIVOT!!!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ZDRAVI  STILOVI  ŽIVOTA</dc:title>
  <dc:creator>pc</dc:creator>
  <cp:lastModifiedBy>Rada</cp:lastModifiedBy>
  <cp:revision>4</cp:revision>
  <dcterms:created xsi:type="dcterms:W3CDTF">2013-12-09T21:35:53Z</dcterms:created>
  <dcterms:modified xsi:type="dcterms:W3CDTF">2018-10-15T15:00:00Z</dcterms:modified>
</cp:coreProperties>
</file>